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2" r:id="rId2"/>
  </p:sldMasterIdLst>
  <p:notesMasterIdLst>
    <p:notesMasterId r:id="rId7"/>
  </p:notesMasterIdLst>
  <p:handoutMasterIdLst>
    <p:handoutMasterId r:id="rId8"/>
  </p:handoutMasterIdLst>
  <p:sldIdLst>
    <p:sldId id="257" r:id="rId3"/>
    <p:sldId id="259" r:id="rId4"/>
    <p:sldId id="261" r:id="rId5"/>
    <p:sldId id="264" r:id="rId6"/>
  </p:sldIdLst>
  <p:sldSz cx="12192000" cy="6858000"/>
  <p:notesSz cx="6858000" cy="9144000"/>
  <p:embeddedFontLst>
    <p:embeddedFont>
      <p:font typeface="Arial Black" panose="020B0A04020102020204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ijksoverheidSansWebText Bold" panose="020B0604020202020204" charset="0"/>
      <p:bold r:id="rId14"/>
    </p:embeddedFont>
    <p:embeddedFont>
      <p:font typeface="RijksoverheidSansWebText Regula" panose="020B0503040202060203" charset="0"/>
      <p:regular r:id="rId15"/>
      <p:bold r:id="rId16"/>
      <p:italic r:id="rId17"/>
    </p:embeddedFont>
  </p:embeddedFontLst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ts, P.A.J.M. (Patricia)" initials="BP(" lastIdx="8" clrIdx="0">
    <p:extLst>
      <p:ext uri="{19B8F6BF-5375-455C-9EA6-DF929625EA0E}">
        <p15:presenceInfo xmlns:p15="http://schemas.microsoft.com/office/powerpoint/2012/main" userId="S::patricia.bouts@rvo.nl::2c1f7da6-2064-47d6-a3ba-9aa1642ec38c" providerId="AD"/>
      </p:ext>
    </p:extLst>
  </p:cmAuthor>
  <p:cmAuthor id="2" name="Breimer, ir. B.C. (Barbara)" initials="BCB" lastIdx="5" clrIdx="1">
    <p:extLst>
      <p:ext uri="{19B8F6BF-5375-455C-9EA6-DF929625EA0E}">
        <p15:presenceInfo xmlns:p15="http://schemas.microsoft.com/office/powerpoint/2012/main" userId="Breimer, ir. B.C. (Barbara)" providerId="None"/>
      </p:ext>
    </p:extLst>
  </p:cmAuthor>
  <p:cmAuthor id="3" name="Hartkamp, drs. F.W. (Frank)" initials="HdF(" lastIdx="3" clrIdx="2">
    <p:extLst>
      <p:ext uri="{19B8F6BF-5375-455C-9EA6-DF929625EA0E}">
        <p15:presenceInfo xmlns:p15="http://schemas.microsoft.com/office/powerpoint/2012/main" userId="S::frank.hartkamp@rvo.nl::e3e74378-e56c-4aad-9aaf-007df8587f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7DE"/>
    <a:srgbClr val="9DA5AE"/>
    <a:srgbClr val="016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11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E59067-1C6E-1A23-1ECB-1967C53491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19E9C-D3EA-C9FC-8152-C16FDC2C82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6004B-CF00-4254-B607-1C05F3D5A33E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850B6-75AA-4186-8B07-90EF5A2EDC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308893-F907-6A46-8E2E-4902E4241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B2A9B-EC46-484D-B113-BCFFED44D8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3114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80ECC-44CE-481F-92FD-40A1CBD763D9}" type="datetimeFigureOut">
              <a:rPr lang="en-NL" smtClean="0"/>
              <a:t>10/09/2023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CBDD-0F89-4474-AA48-6B2E9D6E72A4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4062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CBDD-0F89-4474-AA48-6B2E9D6E72A4}" type="slidenum">
              <a:rPr lang="en-NL" smtClean="0"/>
              <a:t>1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2261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CBDD-0F89-4474-AA48-6B2E9D6E72A4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8051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CBDD-0F89-4474-AA48-6B2E9D6E72A4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85456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CBDD-0F89-4474-AA48-6B2E9D6E72A4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3846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85F5A-9B0D-EC82-6760-DF193FD9B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8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800">
                <a:solidFill>
                  <a:srgbClr val="007B9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70DD8-F229-FF92-8923-E5AC2DF8B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31780"/>
            <a:ext cx="9144000" cy="360000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007B9B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Click to edit Master subtitle style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61768-F0A3-4EEE-2BD9-2F50AA8AA6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/>
          <a:p>
            <a:fld id="{9ABDC467-83A3-4482-9555-5D0F1EC2D076}" type="datetime1">
              <a:rPr lang="nl-NL" smtClean="0"/>
              <a:t>9-10-2023</a:t>
            </a:fld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46450-C53B-8D5B-DA0B-09104C6025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213BCC89-F033-4201-8064-447D522C5673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8" name="Picture 7" descr="Text, logo Programma Verduurzaming Industrie">
            <a:extLst>
              <a:ext uri="{FF2B5EF4-FFF2-40B4-BE49-F238E27FC236}">
                <a16:creationId xmlns:a16="http://schemas.microsoft.com/office/drawing/2014/main" id="{D25F0D43-D06C-992A-3044-C434C9D054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4586" cy="1393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E9EE13-AD6B-8241-FEB0-54E5B68A3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4281"/>
            <a:ext cx="12192000" cy="3448594"/>
          </a:xfrm>
          <a:prstGeom prst="rect">
            <a:avLst/>
          </a:prstGeom>
        </p:spPr>
      </p:pic>
      <p:pic>
        <p:nvPicPr>
          <p:cNvPr id="9" name="Picture 8" descr="Text, logo Programma Verduurzaming Industrie">
            <a:extLst>
              <a:ext uri="{FF2B5EF4-FFF2-40B4-BE49-F238E27FC236}">
                <a16:creationId xmlns:a16="http://schemas.microsoft.com/office/drawing/2014/main" id="{45EB503C-551F-8A44-0182-AF7055AFE2E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4586" cy="139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6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kolommen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3B1673D-79C0-2651-A6A2-99C01CBFB959}"/>
              </a:ext>
            </a:extLst>
          </p:cNvPr>
          <p:cNvSpPr>
            <a:spLocks/>
          </p:cNvSpPr>
          <p:nvPr/>
        </p:nvSpPr>
        <p:spPr>
          <a:xfrm>
            <a:off x="6108002" y="0"/>
            <a:ext cx="6084000" cy="6858000"/>
          </a:xfrm>
          <a:prstGeom prst="rect">
            <a:avLst/>
          </a:prstGeom>
          <a:solidFill>
            <a:srgbClr val="007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98D64-F992-052D-6F9B-6CE7E841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400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B9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96536-D85C-E431-E298-48E75403D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00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E3936-AC95-33AA-5B31-696413FBA4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890791" y="3541075"/>
            <a:ext cx="3148815" cy="2635887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Contactgegevens</a:t>
            </a:r>
          </a:p>
          <a:p>
            <a:pPr lvl="0"/>
            <a:r>
              <a:rPr lang="nl-NL" dirty="0"/>
              <a:t>Naam Achternaam</a:t>
            </a:r>
          </a:p>
          <a:p>
            <a:pPr lvl="0"/>
            <a:r>
              <a:rPr lang="nl-NL" dirty="0"/>
              <a:t>Email</a:t>
            </a:r>
          </a:p>
          <a:p>
            <a:pPr lvl="0"/>
            <a:r>
              <a:rPr lang="nl-NL" dirty="0"/>
              <a:t>Telnr.</a:t>
            </a:r>
          </a:p>
          <a:p>
            <a:pPr lvl="0"/>
            <a:r>
              <a:rPr lang="nl-NL" dirty="0"/>
              <a:t>www.rvo.nl/contact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489E9-316A-F8DF-4988-D1679E6C11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8F3DF6-4BAF-46D5-89FF-1DEB19FF33FF}" type="datetime1">
              <a:rPr lang="nl-NL" smtClean="0"/>
              <a:pPr/>
              <a:t>9-10-2023</a:t>
            </a:fld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9E88C-1B8E-905C-2323-F6B98387E1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3BCC89-F033-4201-8064-447D522C567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64DB6DB-8BAC-B98D-C0B8-8DE71395731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890792" y="796925"/>
            <a:ext cx="2518420" cy="2520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0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ee kolommen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3B1673D-79C0-2651-A6A2-99C01CBFB9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08002" y="0"/>
            <a:ext cx="6084000" cy="6858000"/>
          </a:xfrm>
          <a:prstGeom prst="rect">
            <a:avLst/>
          </a:prstGeom>
          <a:solidFill>
            <a:srgbClr val="007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98D64-F992-052D-6F9B-6CE7E841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400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B9B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96536-D85C-E431-E298-48E75403D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00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E3936-AC95-33AA-5B31-696413FBA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3800" y="1825625"/>
            <a:ext cx="50400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489E9-316A-F8DF-4988-D1679E6C11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8F3DF6-4BAF-46D5-89FF-1DEB19FF33FF}" type="datetime1">
              <a:rPr lang="nl-NL" smtClean="0"/>
              <a:pPr/>
              <a:t>9-10-2023</a:t>
            </a:fld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9E88C-1B8E-905C-2323-F6B98387E1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3BCC89-F033-4201-8064-447D522C567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454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rijen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044851-37D6-8147-BCEF-D62038C20762}"/>
              </a:ext>
            </a:extLst>
          </p:cNvPr>
          <p:cNvSpPr/>
          <p:nvPr userDrawn="1"/>
        </p:nvSpPr>
        <p:spPr>
          <a:xfrm>
            <a:off x="0" y="0"/>
            <a:ext cx="12192000" cy="3420000"/>
          </a:xfrm>
          <a:prstGeom prst="rect">
            <a:avLst/>
          </a:prstGeom>
          <a:solidFill>
            <a:srgbClr val="007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B1673D-79C0-2651-A6A2-99C01CBFB9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0000"/>
          </a:xfrm>
          <a:prstGeom prst="rect">
            <a:avLst/>
          </a:prstGeom>
          <a:solidFill>
            <a:srgbClr val="007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98D64-F992-052D-6F9B-6CE7E841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96536-D85C-E431-E298-48E75403D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09607"/>
            <a:ext cx="10515599" cy="19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E3936-AC95-33AA-5B31-696413FBA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621" y="3723251"/>
            <a:ext cx="10582757" cy="19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489E9-316A-F8DF-4988-D1679E6C11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E8E9D4C9-862D-4FFB-A8B1-071BCD88030D}" type="datetime1">
              <a:rPr lang="nl-NL" smtClean="0"/>
              <a:t>9-10-2023</a:t>
            </a:fld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9E88C-1B8E-905C-2323-F6B98387E1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213BCC89-F033-4201-8064-447D522C567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540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6AD1-0A94-253E-0756-854EE69EC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20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63AB1-801D-41EC-2F18-2BF0495D3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181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9AD97-AF3F-CE88-6081-CE9AE0E2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42411"/>
            <a:ext cx="5157787" cy="3947252"/>
          </a:xfrm>
        </p:spPr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D0ACA-B206-7E26-23B8-724B8EDD0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25181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  <a:endParaRPr lang="nl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E83EB7-C3F7-4182-9C43-3AEE8586E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42411"/>
            <a:ext cx="5183188" cy="3947252"/>
          </a:xfrm>
        </p:spPr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C51D99-F4D8-1D9A-F603-0865E1BE26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EF1083E2-3893-48E1-ABD0-6615666B8DD9}" type="datetime1">
              <a:rPr lang="nl-NL" smtClean="0"/>
              <a:t>9-10-2023</a:t>
            </a:fld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86FFE2-1B52-B0DD-6A3A-1C867712F8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213BCC89-F033-4201-8064-447D522C567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2139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C3B0-F636-8091-AA00-0DA39CFA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0773C-CE1E-EE42-9AC1-F1986E23BB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ADE1E57D-76CD-4D2E-A8B2-2679CDCA46E7}" type="datetime1">
              <a:rPr lang="nl-NL" smtClean="0"/>
              <a:t>9-10-2023</a:t>
            </a:fld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8CA38-6454-63F9-79CE-1876C20C14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213BCC89-F033-4201-8064-447D522C567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195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2724E-5CA0-9698-2780-080FC9CE3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9766E-49B2-B4EA-A3DC-2468C8F65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3EFB1-6DD3-EE90-485F-F373D5884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Click to edit Master text styles</a:t>
            </a:r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2D3EC-DFA0-52BB-5EB8-1F4513D45D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6D5B3968-C599-4B4F-949D-C44001C8F8B4}" type="datetime1">
              <a:rPr lang="nl-NL" smtClean="0"/>
              <a:t>9-10-2023</a:t>
            </a:fld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18224-8A78-1D5F-954A-AEA9E70168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213BCC89-F033-4201-8064-447D522C567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9220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C8F8-FD0B-3464-4B16-F234D1492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815057-2A0E-A6B0-4342-35B9844E8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4315F-FFDD-5099-E5BF-8198D3A16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Click to edit Master text styles</a:t>
            </a:r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F4357-1036-8F8E-5A01-E31615C10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CBE382AF-E5BE-46E2-AA77-88B11CF635EC}" type="datetime1">
              <a:rPr lang="nl-NL" smtClean="0"/>
              <a:t>9-10-2023</a:t>
            </a:fld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CBE43-26B9-8817-9AF2-68494F841D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213BCC89-F033-4201-8064-447D522C567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6416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1F5AC9-E740-F7D2-F394-325214E55B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C3439D10-29E6-49B4-84BE-887EBA74144E}" type="datetime1">
              <a:rPr lang="nl-NL" smtClean="0"/>
              <a:t>9-10-2023</a:t>
            </a:fld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8058B-B66A-95C7-8027-3B1C8C6BAE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213BCC89-F033-4201-8064-447D522C567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373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0F3A7B2-621A-ACF6-7B85-868E621F5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12192000" cy="3448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3A444C-89A5-74E0-10FB-02963A57B0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0459" y="1934078"/>
            <a:ext cx="8431079" cy="954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nl-NL" dirty="0"/>
              <a:t>Dank voor uw aandacht</a:t>
            </a:r>
          </a:p>
        </p:txBody>
      </p:sp>
      <p:pic>
        <p:nvPicPr>
          <p:cNvPr id="19" name="Picture 18" descr="Text, logo Programma Verduurzaming Industrie">
            <a:extLst>
              <a:ext uri="{FF2B5EF4-FFF2-40B4-BE49-F238E27FC236}">
                <a16:creationId xmlns:a16="http://schemas.microsoft.com/office/drawing/2014/main" id="{443CEBD8-C0A5-FEF9-7E70-EE726202A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4586" cy="1393675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2138D51-D4BE-A3A6-0330-3E1AC5094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80459" y="2886760"/>
            <a:ext cx="8431079" cy="6855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Click to edit Master text styles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F521B-7FFC-818B-35AC-56DE91FED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12192000" cy="3448594"/>
          </a:xfrm>
          <a:prstGeom prst="rect">
            <a:avLst/>
          </a:prstGeom>
        </p:spPr>
      </p:pic>
      <p:pic>
        <p:nvPicPr>
          <p:cNvPr id="4" name="Picture 3" descr="Text, logo Programma Verduurzaming Industrie">
            <a:extLst>
              <a:ext uri="{FF2B5EF4-FFF2-40B4-BE49-F238E27FC236}">
                <a16:creationId xmlns:a16="http://schemas.microsoft.com/office/drawing/2014/main" id="{3318A4BF-588D-7ABD-8047-FD92FEC0F7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4586" cy="139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4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E2492-8DD2-9E82-9826-89C2A9F52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6A744-A70A-5566-9382-719B2B4D6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D2A4-A02B-9BBF-1C8A-BBB14DF316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CF72C9-C3FC-438D-82CA-B5A51D8ED5CF}" type="datetime1">
              <a:rPr lang="nl-NL" smtClean="0"/>
              <a:t>9-10-2023</a:t>
            </a:fld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E79BC-0A50-986B-BE20-889FB42FC9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3BCC89-F033-4201-8064-447D522C567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093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75226-2971-295A-851A-60BEAF884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BFB43-25E5-AA74-6174-0935BB33D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B786E-041C-0C2F-00F1-BDEFA39E37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17436512-A8B1-48C6-9327-0A4D9B929A0E}" type="datetime1">
              <a:rPr lang="nl-NL" smtClean="0"/>
              <a:t>9-10-2023</a:t>
            </a:fld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C9CB5-0570-C57C-70B7-8DD7F1D6B2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213BCC89-F033-4201-8064-447D522C567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743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98D64-F992-052D-6F9B-6CE7E841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96536-D85C-E431-E298-48E75403D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E3936-AC95-33AA-5B31-696413FBA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489E9-316A-F8DF-4988-D1679E6C11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F9218CDC-B82B-4628-9BBA-45472067F13E}" type="datetime1">
              <a:rPr lang="nl-NL" smtClean="0"/>
              <a:t>9-10-2023</a:t>
            </a:fld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9E88C-1B8E-905C-2323-F6B98387E1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213BCC89-F033-4201-8064-447D522C567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737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kolommen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45384F2-208C-A632-FDA6-70C70BC73EFB}"/>
              </a:ext>
            </a:extLst>
          </p:cNvPr>
          <p:cNvSpPr/>
          <p:nvPr userDrawn="1"/>
        </p:nvSpPr>
        <p:spPr>
          <a:xfrm>
            <a:off x="0" y="0"/>
            <a:ext cx="6084000" cy="6858000"/>
          </a:xfrm>
          <a:prstGeom prst="rect">
            <a:avLst/>
          </a:prstGeom>
          <a:solidFill>
            <a:srgbClr val="00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B1673D-79C0-2651-A6A2-99C01CBFB9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4000" cy="6858000"/>
          </a:xfrm>
          <a:prstGeom prst="rect">
            <a:avLst/>
          </a:prstGeom>
          <a:solidFill>
            <a:srgbClr val="00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98D64-F992-052D-6F9B-6CE7E841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400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96536-D85C-E431-E298-48E75403D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00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E3936-AC95-33AA-5B31-696413FBA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3800" y="1825625"/>
            <a:ext cx="50400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489E9-316A-F8DF-4988-D1679E6C11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2F81EB-60F8-4F40-8FAE-45C4192FD831}" type="datetime1">
              <a:rPr lang="nl-NL" smtClean="0"/>
              <a:t>9-10-2023</a:t>
            </a:fld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9E88C-1B8E-905C-2323-F6B98387E1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213BCC89-F033-4201-8064-447D522C567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000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ee kolommen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3B1673D-79C0-2651-A6A2-99C01CBFB959}"/>
              </a:ext>
            </a:extLst>
          </p:cNvPr>
          <p:cNvSpPr>
            <a:spLocks/>
          </p:cNvSpPr>
          <p:nvPr/>
        </p:nvSpPr>
        <p:spPr>
          <a:xfrm>
            <a:off x="6108000" y="0"/>
            <a:ext cx="6084000" cy="6858000"/>
          </a:xfrm>
          <a:prstGeom prst="rect">
            <a:avLst/>
          </a:prstGeom>
          <a:solidFill>
            <a:srgbClr val="00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98D64-F992-052D-6F9B-6CE7E841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400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B9B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96536-D85C-E431-E298-48E75403D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0000" cy="4351338"/>
          </a:xfrm>
        </p:spPr>
        <p:txBody>
          <a:bodyPr/>
          <a:lstStyle>
            <a:lvl1pPr>
              <a:defRPr>
                <a:solidFill>
                  <a:srgbClr val="233D5A"/>
                </a:solidFill>
              </a:defRPr>
            </a:lvl1pPr>
            <a:lvl2pPr>
              <a:defRPr>
                <a:solidFill>
                  <a:srgbClr val="233D5A"/>
                </a:solidFill>
              </a:defRPr>
            </a:lvl2pPr>
            <a:lvl3pPr>
              <a:defRPr>
                <a:solidFill>
                  <a:srgbClr val="233D5A"/>
                </a:solidFill>
              </a:defRPr>
            </a:lvl3pPr>
            <a:lvl4pPr>
              <a:defRPr>
                <a:solidFill>
                  <a:srgbClr val="233D5A"/>
                </a:solidFill>
              </a:defRPr>
            </a:lvl4pPr>
            <a:lvl5pPr>
              <a:defRPr>
                <a:solidFill>
                  <a:srgbClr val="233D5A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E3936-AC95-33AA-5B31-696413FBA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3800" y="1825625"/>
            <a:ext cx="50400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489E9-316A-F8DF-4988-D1679E6C11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2F81EB-60F8-4F40-8FAE-45C4192FD831}" type="datetime1">
              <a:rPr lang="nl-NL" smtClean="0"/>
              <a:pPr/>
              <a:t>9-10-2023</a:t>
            </a:fld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9E88C-1B8E-905C-2323-F6B98387E1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3BCC89-F033-4201-8064-447D522C567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925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rijen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3B25F9-5C72-F5A9-E44F-403261D2D173}"/>
              </a:ext>
            </a:extLst>
          </p:cNvPr>
          <p:cNvSpPr/>
          <p:nvPr userDrawn="1"/>
        </p:nvSpPr>
        <p:spPr>
          <a:xfrm>
            <a:off x="0" y="0"/>
            <a:ext cx="12192000" cy="3420000"/>
          </a:xfrm>
          <a:prstGeom prst="rect">
            <a:avLst/>
          </a:prstGeom>
          <a:solidFill>
            <a:srgbClr val="00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B1673D-79C0-2651-A6A2-99C01CBFB9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0000"/>
          </a:xfrm>
          <a:prstGeom prst="rect">
            <a:avLst/>
          </a:prstGeom>
          <a:solidFill>
            <a:srgbClr val="00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98D64-F992-052D-6F9B-6CE7E841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96536-D85C-E431-E298-48E75403D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09607"/>
            <a:ext cx="10515599" cy="19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E3936-AC95-33AA-5B31-696413FBA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621" y="3723251"/>
            <a:ext cx="10582757" cy="19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489E9-316A-F8DF-4988-D1679E6C11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05B69B4D-D9AF-40CF-96E0-4742E1B6A655}" type="datetime1">
              <a:rPr lang="nl-NL" smtClean="0"/>
              <a:t>9-10-2023</a:t>
            </a:fld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9E88C-1B8E-905C-2323-F6B98387E1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213BCC89-F033-4201-8064-447D522C567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271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kolommen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7BC931-0212-4590-09AC-34A50F5E2931}"/>
              </a:ext>
            </a:extLst>
          </p:cNvPr>
          <p:cNvSpPr/>
          <p:nvPr userDrawn="1"/>
        </p:nvSpPr>
        <p:spPr>
          <a:xfrm>
            <a:off x="0" y="0"/>
            <a:ext cx="6084000" cy="6858000"/>
          </a:xfrm>
          <a:prstGeom prst="rect">
            <a:avLst/>
          </a:prstGeom>
          <a:solidFill>
            <a:srgbClr val="007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B1673D-79C0-2651-A6A2-99C01CBFB9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4000" cy="6858000"/>
          </a:xfrm>
          <a:prstGeom prst="rect">
            <a:avLst/>
          </a:prstGeom>
          <a:solidFill>
            <a:srgbClr val="007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98D64-F992-052D-6F9B-6CE7E841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400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96536-D85C-E431-E298-48E75403D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00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E3936-AC95-33AA-5B31-696413FBA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3800" y="1825625"/>
            <a:ext cx="50400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489E9-316A-F8DF-4988-D1679E6C11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8F3DF6-4BAF-46D5-89FF-1DEB19FF33FF}" type="datetime1">
              <a:rPr lang="nl-NL" smtClean="0"/>
              <a:t>9-10-2023</a:t>
            </a:fld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9E88C-1B8E-905C-2323-F6B98387E1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213BCC89-F033-4201-8064-447D522C567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736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2931D-0373-8605-5A8D-F8D4E6A07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  <a:endParaRPr lang="nl-NL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55018-0768-A1C1-9E0E-E7B41C6F1E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7D905D4-C0F3-4DF7-BA56-3A4FE3993C17}" type="datetime1">
              <a:rPr lang="nl-NL" smtClean="0"/>
              <a:t>9-10-2023</a:t>
            </a:fld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473A1-2168-9BCE-261A-D476AB2BF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3BCC89-F033-4201-8064-447D522C567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9FD239C-9BAD-66BC-EBED-F786A8DB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7E346F-4270-2567-137D-A81696576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285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17" r:id="rId7"/>
    <p:sldLayoutId id="2147483709" r:id="rId8"/>
    <p:sldLayoutId id="2147483710" r:id="rId9"/>
    <p:sldLayoutId id="2147483718" r:id="rId10"/>
    <p:sldLayoutId id="2147483719" r:id="rId11"/>
    <p:sldLayoutId id="2147483711" r:id="rId12"/>
    <p:sldLayoutId id="2147483712" r:id="rId13"/>
    <p:sldLayoutId id="2147483713" r:id="rId14"/>
    <p:sldLayoutId id="2147483715" r:id="rId15"/>
    <p:sldLayoutId id="2147483716" r:id="rId16"/>
    <p:sldLayoutId id="2147483714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7B9B"/>
          </a:solidFill>
          <a:latin typeface="RijksoverheidSansWebText Bold" panose="020B0803040202060203" pitchFamily="34" charset="0"/>
          <a:ea typeface="RijksoverheidSansWebText Bold" panose="020B080304020206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vemw.nl/" TargetMode="External"/><Relationship Id="rId3" Type="http://schemas.openxmlformats.org/officeDocument/2006/relationships/hyperlink" Target="https://www.topsectorenergie.nl/tki-energie-en-industrie" TargetMode="External"/><Relationship Id="rId7" Type="http://schemas.openxmlformats.org/officeDocument/2006/relationships/hyperlink" Target="https://www.fedec.nl/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hyperlink" Target="https://www.nvde.nl/" TargetMode="External"/><Relationship Id="rId5" Type="http://schemas.openxmlformats.org/officeDocument/2006/relationships/hyperlink" Target="https://ispt.eu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www.rvo.nl/" TargetMode="Externa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373C42-C238-1DE7-31EA-C3D9676B6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459" y="1934078"/>
            <a:ext cx="8431079" cy="954519"/>
          </a:xfrm>
        </p:spPr>
        <p:txBody>
          <a:bodyPr anchor="ctr">
            <a:normAutofit/>
          </a:bodyPr>
          <a:lstStyle/>
          <a:p>
            <a:r>
              <a:rPr lang="nl-NL" dirty="0"/>
              <a:t>Energiebesparing: De basis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6DB3B84-5D1E-E05E-CF92-5EC3904A7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80459" y="2886760"/>
            <a:ext cx="8431079" cy="685599"/>
          </a:xfrm>
        </p:spPr>
        <p:txBody>
          <a:bodyPr>
            <a:normAutofit/>
          </a:bodyPr>
          <a:lstStyle/>
          <a:p>
            <a:r>
              <a:rPr lang="nl-NL" dirty="0"/>
              <a:t>Jacques van de Worp (VEMW), Tessa Hermens (NVDE), Marrius Dedden en David van Baarle (RVO)</a:t>
            </a:r>
          </a:p>
        </p:txBody>
      </p:sp>
      <p:sp>
        <p:nvSpPr>
          <p:cNvPr id="41" name="Slide Number Placeholder 40" hidden="1">
            <a:extLst>
              <a:ext uri="{FF2B5EF4-FFF2-40B4-BE49-F238E27FC236}">
                <a16:creationId xmlns:a16="http://schemas.microsoft.com/office/drawing/2014/main" id="{2179F104-C510-82E4-4A07-9ADC9B9A50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13BCC89-F033-4201-8064-447D522C5673}" type="slidenum">
              <a:rPr lang="nl-NL" smtClean="0"/>
              <a:pPr>
                <a:spcAft>
                  <a:spcPts val="600"/>
                </a:spcAft>
              </a:pPr>
              <a:t>1</a:t>
            </a:fld>
            <a:endParaRPr lang="nl-NL"/>
          </a:p>
        </p:txBody>
      </p:sp>
      <p:pic>
        <p:nvPicPr>
          <p:cNvPr id="3" name="Afbeelding 2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E0E4D7E2-464E-3DB1-F5D2-25DBD9163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975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0252E-9766-89A4-5AAA-999EC6D19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40000" cy="1325563"/>
          </a:xfrm>
        </p:spPr>
        <p:txBody>
          <a:bodyPr anchor="ctr">
            <a:normAutofit fontScale="90000"/>
          </a:bodyPr>
          <a:lstStyle/>
          <a:p>
            <a:r>
              <a:rPr lang="nl-NL" dirty="0">
                <a:latin typeface="Arial Black" panose="020B0A04020102020204" pitchFamily="34" charset="0"/>
              </a:rPr>
              <a:t>Programma Verduurzaming Industrie / opgave groene industrie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01EF7-32F9-78B5-37CD-F0ED86C37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0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We staan voor een grote uitdaging: een CO</a:t>
            </a:r>
            <a:r>
              <a:rPr lang="nl-NL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-neutrale en circulaire industrie. We willen 19,4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Mton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CO2-vermindering in de Nederlandse industrie in 2030 ten opzichte van 1990. In 2050 willen we een industrie die klimaatneutraal en schoon is.</a:t>
            </a:r>
          </a:p>
          <a:p>
            <a:pPr marL="0" indent="0">
              <a:buNone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We willen een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klimaatneutrale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en circulaire industrie, die concurrerend is ten opzicht van andere landen, schoon is en voor voldoende werkgelegenheid zorgt. 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Welke kansen biedt CO</a:t>
            </a:r>
            <a:r>
              <a:rPr lang="nl-NL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-verlaging voor de industrie? </a:t>
            </a:r>
          </a:p>
          <a:p>
            <a:pPr marL="0" indent="0">
              <a:buNone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Hoe behoudt Nederland een goede concurrentiepositie wereldwijd?</a:t>
            </a:r>
          </a:p>
          <a:p>
            <a:pPr marL="0" indent="0">
              <a:buNone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Met kennis, netwerken, financiering en innovatie ondersteunen wij ondernemers bij het uitvoeren van de klimaatdoelstellingen.</a:t>
            </a:r>
          </a:p>
          <a:p>
            <a:pPr marL="0" indent="0">
              <a:buNone/>
            </a:pPr>
            <a:endParaRPr lang="nl-NL" sz="16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9807E-D7B9-FBA7-CF94-020EEDEF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B84C9-2BAE-4028-D9BA-DD21679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13BCC89-F033-4201-8064-447D522C5673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 dirty="0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1AC64D6A-8D7A-E786-FB5B-B669C18334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87" y="71021"/>
            <a:ext cx="8787176" cy="6786979"/>
          </a:xfrm>
        </p:spPr>
      </p:pic>
    </p:spTree>
    <p:extLst>
      <p:ext uri="{BB962C8B-B14F-4D97-AF65-F5344CB8AC3E}">
        <p14:creationId xmlns:p14="http://schemas.microsoft.com/office/powerpoint/2010/main" val="20919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5E5A-2344-6921-5DAD-F9D2EB76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 Black" panose="020B0A04020102020204" pitchFamily="34" charset="0"/>
              </a:rPr>
              <a:t>Platform Partners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63AECC-D5C3-66BF-5128-261C2DB36E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1825625"/>
            <a:ext cx="10515600" cy="561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>
                <a:solidFill>
                  <a:srgbClr val="233D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Het platform is een initiatief van RVO, VEMW, NVDE en netwerkpartners. </a:t>
            </a:r>
            <a:endParaRPr lang="nl-NL" sz="2000" dirty="0">
              <a:solidFill>
                <a:srgbClr val="233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0DDD9C-96AF-68D2-F880-D3479B6A0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E57D-76CD-4D2E-A8B2-2679CDCA46E7}" type="datetime1">
              <a:rPr lang="nl-NL" smtClean="0"/>
              <a:t>9-10-2023</a:t>
            </a:fld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20F9C-B7FB-6A2F-3313-89120BF8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13BCC89-F033-4201-8064-447D522C5673}" type="slidenum">
              <a:rPr lang="nl-NL" smtClean="0"/>
              <a:t>3</a:t>
            </a:fld>
            <a:endParaRPr lang="nl-NL" dirty="0"/>
          </a:p>
        </p:txBody>
      </p:sp>
      <p:pic>
        <p:nvPicPr>
          <p:cNvPr id="9" name="Picture 8" descr="Tex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A544FA1C-7E1E-D63B-1E47-372B022E8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00" y="4632804"/>
            <a:ext cx="2520000" cy="55005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7F669270-416A-9953-F117-E9D18D2FF0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56407"/>
            <a:ext cx="2520000" cy="902848"/>
          </a:xfrm>
          <a:prstGeom prst="rect">
            <a:avLst/>
          </a:prstGeom>
        </p:spPr>
      </p:pic>
      <p:pic>
        <p:nvPicPr>
          <p:cNvPr id="11" name="Picture 10" descr="Text, logo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5652503F-E534-DEBF-AE9E-BC8359C179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00" y="2700509"/>
            <a:ext cx="2520000" cy="638372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DFA972A8-E3F6-CD72-BE8E-F10431A934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00" y="4370925"/>
            <a:ext cx="2520000" cy="1073812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52F34A65-480A-630A-DC14-3D8DCB9410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6780"/>
            <a:ext cx="2520000" cy="1305830"/>
          </a:xfrm>
          <a:prstGeom prst="rect">
            <a:avLst/>
          </a:prstGeom>
        </p:spPr>
      </p:pic>
      <p:pic>
        <p:nvPicPr>
          <p:cNvPr id="19" name="Picture 18">
            <a:hlinkClick r:id="rId13"/>
            <a:extLst>
              <a:ext uri="{FF2B5EF4-FFF2-40B4-BE49-F238E27FC236}">
                <a16:creationId xmlns:a16="http://schemas.microsoft.com/office/drawing/2014/main" id="{0DA435DA-D6F6-9145-EB2E-78C71E3DE7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1310" y="2413926"/>
            <a:ext cx="2384979" cy="121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372A5-CE6B-E96A-B831-ED34352B2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 Black" panose="020B0A04020102020204" pitchFamily="34" charset="0"/>
                <a:cs typeface="Arial" panose="020B0604020202020204" pitchFamily="34" charset="0"/>
              </a:rPr>
              <a:t>Agenda 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255AA-C1A9-329D-A63F-747C9FF09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9E00E-6458-6FBA-EDC5-240472F3F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CC89-F033-4201-8064-447D522C5673}" type="slidenum">
              <a:rPr lang="nl-NL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C15E9DE-85D5-9D5B-00CD-4D26BA24CA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232350"/>
              </p:ext>
            </p:extLst>
          </p:nvPr>
        </p:nvGraphicFramePr>
        <p:xfrm>
          <a:off x="838200" y="1825625"/>
          <a:ext cx="10512000" cy="3134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4258680110"/>
                    </a:ext>
                  </a:extLst>
                </a:gridCol>
                <a:gridCol w="8712000">
                  <a:extLst>
                    <a:ext uri="{9D8B030D-6E8A-4147-A177-3AD203B41FA5}">
                      <a16:colId xmlns:a16="http://schemas.microsoft.com/office/drawing/2014/main" val="1036747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800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oktober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Terugkomdag Masterclass CO2-besparing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889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oktober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Inspiratietour Live – Noord Nederland</a:t>
                      </a:r>
                    </a:p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Afvalverwerker </a:t>
                      </a:r>
                      <a:r>
                        <a:rPr lang="nl-NL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Omrin</a:t>
                      </a:r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melkpoederproducent </a:t>
                      </a:r>
                      <a:r>
                        <a:rPr lang="nl-NL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Ausnutria</a:t>
                      </a:r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(Heerenveen)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294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Inspiratietour Online – Restwarmte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507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Inspiratietour Live – </a:t>
                      </a:r>
                      <a:r>
                        <a:rPr lang="nl-NL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Zuid-West</a:t>
                      </a:r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Nederland</a:t>
                      </a:r>
                    </a:p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Liquide (Moerdijk) en Coca-Cola (Dongen)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094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Nationale industriedialoog netcongestie (</a:t>
                      </a:r>
                      <a:r>
                        <a:rPr lang="nl-NL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Enexis</a:t>
                      </a:r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Den Bosch)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613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Inspiratietour Online – Groene Grondstoffen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06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916130"/>
      </p:ext>
    </p:extLst>
  </p:cSld>
  <p:clrMapOvr>
    <a:masterClrMapping/>
  </p:clrMapOvr>
</p:sld>
</file>

<file path=ppt/theme/theme1.xml><?xml version="1.0" encoding="utf-8"?>
<a:theme xmlns:a="http://schemas.openxmlformats.org/drawingml/2006/main" name="PVI Theme">
  <a:themeElements>
    <a:clrScheme name="PVI-kleuren">
      <a:dk1>
        <a:srgbClr val="233D5A"/>
      </a:dk1>
      <a:lt1>
        <a:srgbClr val="FFFFFF"/>
      </a:lt1>
      <a:dk2>
        <a:srgbClr val="007D6A"/>
      </a:dk2>
      <a:lt2>
        <a:srgbClr val="EAEAE9"/>
      </a:lt2>
      <a:accent1>
        <a:srgbClr val="96B7AE"/>
      </a:accent1>
      <a:accent2>
        <a:srgbClr val="007B9B"/>
      </a:accent2>
      <a:accent3>
        <a:srgbClr val="D9AB80"/>
      </a:accent3>
      <a:accent4>
        <a:srgbClr val="437E60"/>
      </a:accent4>
      <a:accent5>
        <a:srgbClr val="7E3F37"/>
      </a:accent5>
      <a:accent6>
        <a:srgbClr val="005B8E"/>
      </a:accent6>
      <a:hlink>
        <a:srgbClr val="01689B"/>
      </a:hlink>
      <a:folHlink>
        <a:srgbClr val="884488"/>
      </a:folHlink>
    </a:clrScheme>
    <a:fontScheme name="PVI-fonts">
      <a:majorFont>
        <a:latin typeface="RijksoverheidSansWebText Bold"/>
        <a:ea typeface=""/>
        <a:cs typeface=""/>
      </a:majorFont>
      <a:minorFont>
        <a:latin typeface="RijksoverheidSansWebText Regul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007D6A">
      <a:srgbClr val="007D6A"/>
    </a:custClr>
    <a:custClr name="BLANK">
      <a:srgbClr val="FFFFFF"/>
    </a:custClr>
    <a:custClr name="DDEEF7">
      <a:srgbClr val="DDEEF7"/>
    </a:custClr>
    <a:custClr name="C2DAB5">
      <a:srgbClr val="C2DAB5"/>
    </a:custClr>
    <a:custClr name="437E60">
      <a:srgbClr val="FFE0BC"/>
    </a:custClr>
    <a:custClr name="C98680">
      <a:srgbClr val="C98680"/>
    </a:custClr>
    <a:custClr name="EAEAE9">
      <a:srgbClr val="EAEAE9"/>
    </a:custClr>
    <a:custClr name="C98680">
      <a:srgbClr val="C98680"/>
    </a:custClr>
    <a:custClr name="A8664F">
      <a:srgbClr val="A8664F"/>
    </a:custClr>
    <a:custClr name="7E3F37">
      <a:srgbClr val="7E3F37"/>
    </a:custClr>
    <a:custClr name="96B7AE">
      <a:srgbClr val="96B7AE"/>
    </a:custClr>
    <a:custClr name="BLANK">
      <a:srgbClr val="FFFFFF"/>
    </a:custClr>
    <a:custClr name="90C9E6">
      <a:srgbClr val="90C9E6"/>
    </a:custClr>
    <a:custClr name="80CAA5">
      <a:srgbClr val="80CAA5"/>
    </a:custClr>
    <a:custClr name="EFC495">
      <a:srgbClr val="EFC495"/>
    </a:custClr>
    <a:custClr name="7E3F37">
      <a:srgbClr val="7E3F37"/>
    </a:custClr>
    <a:custClr name="CCCBCB">
      <a:srgbClr val="CCCBCB"/>
    </a:custClr>
    <a:custClr name="BC6A6A">
      <a:srgbClr val="BC6A6A"/>
    </a:custClr>
    <a:custClr name="7E3F37">
      <a:srgbClr val="7E3F37"/>
    </a:custClr>
    <a:custClr name="68342D">
      <a:srgbClr val="68342D"/>
    </a:custClr>
    <a:custClr name="007B9B">
      <a:srgbClr val="007B9B"/>
    </a:custClr>
    <a:custClr name="BLANK">
      <a:srgbClr val="FFFFFF"/>
    </a:custClr>
    <a:custClr name="70A4CF">
      <a:srgbClr val="70A4CF"/>
    </a:custClr>
    <a:custClr name="61AF88">
      <a:srgbClr val="61AF88"/>
    </a:custClr>
    <a:custClr name="#D9AB80">
      <a:srgbClr val="D9AB80"/>
    </a:custClr>
    <a:custClr name="3F1E1C">
      <a:srgbClr val="3F1E1C"/>
    </a:custClr>
    <a:custClr name="989898">
      <a:srgbClr val="989898"/>
    </a:custClr>
    <a:custClr name="BLANK">
      <a:srgbClr val="FFFFFF"/>
    </a:custClr>
    <a:custClr name="BLANK">
      <a:srgbClr val="FFFFFF"/>
    </a:custClr>
    <a:custClr name="BLANK">
      <a:srgbClr val="FFFFFF"/>
    </a:custClr>
    <a:custClr name="233D5A">
      <a:srgbClr val="233D5A"/>
    </a:custClr>
    <a:custClr name="BLANK">
      <a:srgbClr val="FFFFFF"/>
    </a:custClr>
    <a:custClr name="005B8E">
      <a:srgbClr val="005B8E"/>
    </a:custClr>
    <a:custClr name="437E60">
      <a:srgbClr val="437E60"/>
    </a:custClr>
    <a:custClr name="BLANK">
      <a:srgbClr val="FFFFFF"/>
    </a:custClr>
    <a:custClr name="BLANK">
      <a:srgbClr val="FFFFFF"/>
    </a:custClr>
    <a:custClr name="535453">
      <a:srgbClr val="535453"/>
    </a:custClr>
  </a:custClrLst>
  <a:extLst>
    <a:ext uri="{05A4C25C-085E-4340-85A3-A5531E510DB2}">
      <thm15:themeFamily xmlns:thm15="http://schemas.microsoft.com/office/thememl/2012/main" name="PVI Theme" id="{86F02E1C-45EF-496F-92D8-F6325124A9ED}" vid="{8F3CCC5A-5792-40E1-8202-42B274D2A8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A2FE7F-A16B-4161-A429-FBDBAB6E79E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bde8109-f994-4a60-a1d3-5c95e2ff3620}" enabled="1" method="Privileged" siteId="{1321633e-f6b9-44e2-a44f-59b9d264ecb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PVI Theme</Template>
  <TotalTime>1092</TotalTime>
  <Words>223</Words>
  <Application>Microsoft Office PowerPoint</Application>
  <PresentationFormat>Breedbeeld</PresentationFormat>
  <Paragraphs>37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RijksoverheidSansWebText Regula</vt:lpstr>
      <vt:lpstr>Arial Black</vt:lpstr>
      <vt:lpstr>Arial</vt:lpstr>
      <vt:lpstr>RijksoverheidSansWebText Bold</vt:lpstr>
      <vt:lpstr>Calibri</vt:lpstr>
      <vt:lpstr>PVI Theme</vt:lpstr>
      <vt:lpstr>Energiebesparing: De basis</vt:lpstr>
      <vt:lpstr>Programma Verduurzaming Industrie / opgave groene industrie</vt:lpstr>
      <vt:lpstr>Platform Partners</vt:lpstr>
      <vt:lpstr>Agenda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Bevort | Triptyque Design</dc:creator>
  <cp:lastModifiedBy>Baarle, D.C. van (David)</cp:lastModifiedBy>
  <cp:revision>25</cp:revision>
  <dcterms:created xsi:type="dcterms:W3CDTF">2023-01-18T13:49:27Z</dcterms:created>
  <dcterms:modified xsi:type="dcterms:W3CDTF">2023-10-09T11:36:27Z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0x010100BA1906A1D5562F44BE3E2A0B4DBA0668</vt:lpwstr>
  </property>
  <property fmtid="{D5CDD505-2E9C-101B-9397-08002B2CF9AE}" pid="3" name="MediaServiceImageTags">
    <vt:lpwstr/>
  </property>
  <property fmtid="{D5CDD505-2E9C-101B-9397-08002B2CF9AE}" pid="4" name="MSIP_Label_4bde8109-f994-4a60-a1d3-5c95e2ff3620_Enabled">
    <vt:lpwstr>true</vt:lpwstr>
  </property>
  <property fmtid="{D5CDD505-2E9C-101B-9397-08002B2CF9AE}" pid="5" name="MSIP_Label_4bde8109-f994-4a60-a1d3-5c95e2ff3620_SetDate">
    <vt:lpwstr>2023-01-23T11:59:19Z</vt:lpwstr>
  </property>
  <property fmtid="{D5CDD505-2E9C-101B-9397-08002B2CF9AE}" pid="6" name="MSIP_Label_4bde8109-f994-4a60-a1d3-5c95e2ff3620_Method">
    <vt:lpwstr>Privileged</vt:lpwstr>
  </property>
  <property fmtid="{D5CDD505-2E9C-101B-9397-08002B2CF9AE}" pid="7" name="MSIP_Label_4bde8109-f994-4a60-a1d3-5c95e2ff3620_Name">
    <vt:lpwstr>FLPubliek</vt:lpwstr>
  </property>
  <property fmtid="{D5CDD505-2E9C-101B-9397-08002B2CF9AE}" pid="8" name="MSIP_Label_4bde8109-f994-4a60-a1d3-5c95e2ff3620_SiteId">
    <vt:lpwstr>1321633e-f6b9-44e2-a44f-59b9d264ecb7</vt:lpwstr>
  </property>
  <property fmtid="{D5CDD505-2E9C-101B-9397-08002B2CF9AE}" pid="9" name="MSIP_Label_4bde8109-f994-4a60-a1d3-5c95e2ff3620_ActionId">
    <vt:lpwstr>c2f8b789-bb24-4a7e-beb6-3b6510be355e</vt:lpwstr>
  </property>
  <property fmtid="{D5CDD505-2E9C-101B-9397-08002B2CF9AE}" pid="10" name="MSIP_Label_4bde8109-f994-4a60-a1d3-5c95e2ff3620_ContentBits">
    <vt:lpwstr>0</vt:lpwstr>
  </property>
</Properties>
</file>